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17"/>
  </p:notesMasterIdLst>
  <p:sldIdLst>
    <p:sldId id="256" r:id="rId2"/>
    <p:sldId id="258" r:id="rId3"/>
    <p:sldId id="259" r:id="rId4"/>
    <p:sldId id="262" r:id="rId5"/>
    <p:sldId id="260" r:id="rId6"/>
    <p:sldId id="269" r:id="rId7"/>
    <p:sldId id="263" r:id="rId8"/>
    <p:sldId id="264" r:id="rId9"/>
    <p:sldId id="266" r:id="rId10"/>
    <p:sldId id="261" r:id="rId11"/>
    <p:sldId id="267" r:id="rId12"/>
    <p:sldId id="270" r:id="rId13"/>
    <p:sldId id="271" r:id="rId14"/>
    <p:sldId id="268" r:id="rId15"/>
    <p:sldId id="25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524" autoAdjust="0"/>
  </p:normalViewPr>
  <p:slideViewPr>
    <p:cSldViewPr snapToGrid="0" snapToObjects="1">
      <p:cViewPr varScale="1">
        <p:scale>
          <a:sx n="87" d="100"/>
          <a:sy n="87" d="100"/>
        </p:scale>
        <p:origin x="-11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B0263-7018-DC46-B5C9-0A87804EB52D}" type="datetimeFigureOut">
              <a:rPr lang="en-US" smtClean="0"/>
              <a:t>10/13/13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2ACB-D10D-064C-9E52-B951FB787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713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123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17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86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23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83174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569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31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26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20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0</a:t>
            </a:r>
            <a:r>
              <a:rPr lang="en-US" baseline="0" dirty="0" smtClean="0"/>
              <a:t> – 4 Minutes : Write down ideas for both appropriate and inappropriate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0023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4 – 6 Minutes: Share appropriate ideas</a:t>
            </a:r>
          </a:p>
          <a:p>
            <a:endParaRPr lang="en-US" dirty="0" smtClean="0"/>
          </a:p>
          <a:p>
            <a:r>
              <a:rPr lang="en-US" dirty="0" smtClean="0"/>
              <a:t>6 – 8 Minutes: Share inappropriate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072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 – 10</a:t>
            </a:r>
            <a:r>
              <a:rPr lang="en-US" baseline="0" dirty="0" smtClean="0"/>
              <a:t> </a:t>
            </a:r>
            <a:r>
              <a:rPr lang="en-US" dirty="0" smtClean="0"/>
              <a:t>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4587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r>
              <a:rPr lang="en-US" baseline="0" dirty="0" smtClean="0"/>
              <a:t> – 12 Minutes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156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12 – 13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80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13 – 14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145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r>
              <a:rPr lang="en-US" baseline="0" dirty="0" smtClean="0"/>
              <a:t>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3141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16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BA2ACB-D10D-064C-9E52-B951FB787D5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908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October 13, 2013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October 13,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youtube.com/watch?v=V1wAemvxNaM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ws.edb.utexas.edu/site/hicela-martinez/appropriate-inappropriate-student-behavior" TargetMode="External"/><Relationship Id="rId4" Type="http://schemas.openxmlformats.org/officeDocument/2006/relationships/hyperlink" Target="http://raider.mountunion.edu/~schnelpl/ME200Wwebsite/Disciplinegurustheories.pdf" TargetMode="External"/><Relationship Id="rId5" Type="http://schemas.openxmlformats.org/officeDocument/2006/relationships/hyperlink" Target="http://newteachers.tes.co.uk/content/top-10-strategies-encouraging-good-behaviour" TargetMode="External"/><Relationship Id="rId6" Type="http://schemas.openxmlformats.org/officeDocument/2006/relationships/hyperlink" Target="http://voices.yahoo.com/5-easy-tricks-stop-bad-behavior-quickly-8686669.html?cat=25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4429" y="0"/>
            <a:ext cx="3693237" cy="2306517"/>
          </a:xfrm>
        </p:spPr>
        <p:txBody>
          <a:bodyPr>
            <a:noAutofit/>
          </a:bodyPr>
          <a:lstStyle/>
          <a:p>
            <a:r>
              <a:rPr lang="en-US" sz="2200" dirty="0" smtClean="0"/>
              <a:t>Strategies </a:t>
            </a:r>
            <a:r>
              <a:rPr lang="en-US" sz="2200" dirty="0"/>
              <a:t>for </a:t>
            </a:r>
            <a:r>
              <a:rPr lang="en-US" sz="2200" dirty="0" smtClean="0"/>
              <a:t>Encouraging Productive Behaviors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&amp; </a:t>
            </a:r>
            <a:br>
              <a:rPr lang="en-US" sz="2200" dirty="0" smtClean="0"/>
            </a:br>
            <a:r>
              <a:rPr lang="en-US" sz="2200" dirty="0" smtClean="0"/>
              <a:t>Discouraging </a:t>
            </a:r>
            <a:br>
              <a:rPr lang="en-US" sz="2200" dirty="0" smtClean="0"/>
            </a:br>
            <a:r>
              <a:rPr lang="en-US" sz="2200" dirty="0" smtClean="0"/>
              <a:t>Undesirable </a:t>
            </a:r>
            <a:r>
              <a:rPr lang="en-US" sz="2200" dirty="0"/>
              <a:t>B</a:t>
            </a:r>
            <a:r>
              <a:rPr lang="en-US" sz="2200" dirty="0" smtClean="0"/>
              <a:t>ehaviors</a:t>
            </a: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Stacey Frizzell &amp;</a:t>
            </a:r>
          </a:p>
          <a:p>
            <a:r>
              <a:rPr lang="en-US" dirty="0" smtClean="0"/>
              <a:t>Janelle Chong</a:t>
            </a:r>
          </a:p>
          <a:p>
            <a:endParaRPr lang="en-US" dirty="0" smtClean="0"/>
          </a:p>
          <a:p>
            <a:r>
              <a:rPr lang="en-US" b="1" dirty="0" smtClean="0"/>
              <a:t>October 14, 2013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45941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2" y="1027664"/>
            <a:ext cx="784650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the Teacher Discourage Undesirable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606619" cy="350897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Always model positive behavior</a:t>
            </a:r>
          </a:p>
          <a:p>
            <a:endParaRPr lang="en-US" dirty="0" smtClean="0"/>
          </a:p>
          <a:p>
            <a:r>
              <a:rPr lang="en-US" dirty="0" smtClean="0"/>
              <a:t>Reasonable and consistent consequences</a:t>
            </a:r>
          </a:p>
          <a:p>
            <a:pPr lvl="1"/>
            <a:r>
              <a:rPr lang="en-US" dirty="0" smtClean="0"/>
              <a:t>Students will test their limits</a:t>
            </a:r>
          </a:p>
          <a:p>
            <a:pPr lvl="1"/>
            <a:r>
              <a:rPr lang="en-US" dirty="0" smtClean="0"/>
              <a:t>More likely to act out if they believe they can</a:t>
            </a:r>
          </a:p>
          <a:p>
            <a:pPr lvl="1"/>
            <a:endParaRPr lang="en-US" dirty="0"/>
          </a:p>
          <a:p>
            <a:r>
              <a:rPr lang="en-US" dirty="0" smtClean="0"/>
              <a:t>Avoid behavior discrimination</a:t>
            </a:r>
          </a:p>
          <a:p>
            <a:pPr lvl="1"/>
            <a:r>
              <a:rPr lang="en-US" dirty="0" smtClean="0"/>
              <a:t>Students should know that undesirable behavior is</a:t>
            </a:r>
            <a:r>
              <a:rPr lang="en-US" b="1" dirty="0"/>
              <a:t> </a:t>
            </a:r>
            <a:r>
              <a:rPr lang="en-US" b="1" dirty="0" smtClean="0"/>
              <a:t>never</a:t>
            </a:r>
            <a:r>
              <a:rPr lang="en-US" dirty="0" smtClean="0"/>
              <a:t> desirable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51178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2" y="1027664"/>
            <a:ext cx="7747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Punishment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6893695" cy="3508977"/>
          </a:xfrm>
        </p:spPr>
        <p:txBody>
          <a:bodyPr/>
          <a:lstStyle/>
          <a:p>
            <a:r>
              <a:rPr lang="en-US" dirty="0" smtClean="0"/>
              <a:t>Set specific guidelines for punishment and give explanation</a:t>
            </a:r>
          </a:p>
          <a:p>
            <a:r>
              <a:rPr lang="en-US" dirty="0" smtClean="0"/>
              <a:t>Try to punish privately</a:t>
            </a:r>
          </a:p>
          <a:p>
            <a:r>
              <a:rPr lang="en-US" dirty="0" smtClean="0"/>
              <a:t>Avoid placing blame on the student by focusing on the behavior, </a:t>
            </a:r>
            <a:r>
              <a:rPr lang="en-US" b="1" dirty="0" smtClean="0"/>
              <a:t>not</a:t>
            </a:r>
            <a:r>
              <a:rPr lang="en-US" dirty="0" smtClean="0"/>
              <a:t> the individual</a:t>
            </a:r>
          </a:p>
          <a:p>
            <a:r>
              <a:rPr lang="en-US" dirty="0" smtClean="0"/>
              <a:t>Monitor the effectiveness of specific punishments and only use ones that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325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Coach Carter—Video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3"/>
              </a:rPr>
              <a:t>http://www.youtube.com/watch?v=</a:t>
            </a:r>
            <a:r>
              <a:rPr lang="en-US" dirty="0" smtClean="0">
                <a:hlinkClick r:id="rId3"/>
              </a:rPr>
              <a:t>V1wAemvxNaM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Discuss observations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66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Harry Potter—Video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</a:t>
            </a:r>
            <a:r>
              <a:rPr lang="en-US" dirty="0" err="1"/>
              <a:t>doxxfXqpKYA&amp;feature</a:t>
            </a:r>
            <a:r>
              <a:rPr lang="en-US" dirty="0"/>
              <a:t>=</a:t>
            </a:r>
            <a:r>
              <a:rPr lang="en-US" dirty="0" err="1"/>
              <a:t>youtu.be&amp;t</a:t>
            </a:r>
            <a:r>
              <a:rPr lang="en-US" dirty="0"/>
              <a:t>=15s</a:t>
            </a:r>
          </a:p>
        </p:txBody>
      </p:sp>
    </p:spTree>
    <p:extLst>
      <p:ext uri="{BB962C8B-B14F-4D97-AF65-F5344CB8AC3E}">
        <p14:creationId xmlns:p14="http://schemas.microsoft.com/office/powerpoint/2010/main" val="84183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180652"/>
            <a:ext cx="767168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Resources to Help Address Particularly Problematic Classroom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92500" lnSpcReduction="10000"/>
          </a:bodyPr>
          <a:lstStyle/>
          <a:p>
            <a:r>
              <a:rPr lang="en-US" dirty="0" smtClean="0"/>
              <a:t>School social workers</a:t>
            </a:r>
          </a:p>
          <a:p>
            <a:r>
              <a:rPr lang="en-US" dirty="0" smtClean="0"/>
              <a:t>School psychologists</a:t>
            </a:r>
          </a:p>
          <a:p>
            <a:r>
              <a:rPr lang="en-US" dirty="0" smtClean="0"/>
              <a:t>Special education teachers</a:t>
            </a:r>
          </a:p>
          <a:p>
            <a:r>
              <a:rPr lang="en-US" dirty="0" smtClean="0"/>
              <a:t>Student’s former teachers</a:t>
            </a:r>
          </a:p>
          <a:p>
            <a:r>
              <a:rPr lang="en-US" dirty="0" smtClean="0"/>
              <a:t>Administrators</a:t>
            </a:r>
            <a:endParaRPr lang="en-US" dirty="0"/>
          </a:p>
          <a:p>
            <a:r>
              <a:rPr lang="en-US" dirty="0" smtClean="0"/>
              <a:t>Current teachers (both academic and elective)</a:t>
            </a:r>
          </a:p>
          <a:p>
            <a:r>
              <a:rPr lang="en-US" dirty="0" smtClean="0"/>
              <a:t>SROs</a:t>
            </a:r>
          </a:p>
          <a:p>
            <a:r>
              <a:rPr lang="en-US" dirty="0" smtClean="0"/>
              <a:t>Parents/guardians</a:t>
            </a:r>
            <a:endParaRPr lang="en-US" dirty="0"/>
          </a:p>
          <a:p>
            <a:r>
              <a:rPr lang="en-US" dirty="0" smtClean="0"/>
              <a:t>Parole officers</a:t>
            </a:r>
          </a:p>
          <a:p>
            <a:r>
              <a:rPr lang="en-US" dirty="0" smtClean="0"/>
              <a:t>Child and Family Services</a:t>
            </a:r>
          </a:p>
          <a:p>
            <a:r>
              <a:rPr lang="en-US" dirty="0" smtClean="0"/>
              <a:t>External social workers</a:t>
            </a:r>
          </a:p>
          <a:p>
            <a:r>
              <a:rPr lang="en-US" dirty="0" smtClean="0"/>
              <a:t>External therapists</a:t>
            </a:r>
          </a:p>
        </p:txBody>
      </p:sp>
    </p:spTree>
    <p:extLst>
      <p:ext uri="{BB962C8B-B14F-4D97-AF65-F5344CB8AC3E}">
        <p14:creationId xmlns:p14="http://schemas.microsoft.com/office/powerpoint/2010/main" val="3025714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>
                <a:hlinkClick r:id="rId3"/>
              </a:rPr>
              <a:t>http://ows.edb.utexas.edu/site/hicela-martinez/appropriate-inappropriate-student-</a:t>
            </a:r>
            <a:r>
              <a:rPr lang="en-US" dirty="0" smtClean="0">
                <a:hlinkClick r:id="rId3"/>
              </a:rPr>
              <a:t>behavior</a:t>
            </a:r>
            <a:endParaRPr lang="en-US" dirty="0" smtClean="0"/>
          </a:p>
          <a:p>
            <a:r>
              <a:rPr lang="en-US" dirty="0">
                <a:hlinkClick r:id="rId4"/>
              </a:rPr>
              <a:t>http://raider.mountunion.edu/~schnelpl/ME200Wwebsite/</a:t>
            </a:r>
            <a:r>
              <a:rPr lang="en-US" dirty="0" smtClean="0">
                <a:hlinkClick r:id="rId4"/>
              </a:rPr>
              <a:t>Disciplinegurustheories.pdf</a:t>
            </a:r>
            <a:endParaRPr lang="en-US" dirty="0" smtClean="0"/>
          </a:p>
          <a:p>
            <a:r>
              <a:rPr lang="en-US" dirty="0">
                <a:hlinkClick r:id="rId5"/>
              </a:rPr>
              <a:t>http://newteachers.tes.co.uk/content/top-10-strategies-encouraging-good-</a:t>
            </a:r>
            <a:r>
              <a:rPr lang="en-US" dirty="0" smtClean="0">
                <a:hlinkClick r:id="rId5"/>
              </a:rPr>
              <a:t>behaviour</a:t>
            </a:r>
            <a:endParaRPr lang="en-US" dirty="0" smtClean="0"/>
          </a:p>
          <a:p>
            <a:r>
              <a:rPr lang="en-US" dirty="0">
                <a:hlinkClick r:id="rId6"/>
              </a:rPr>
              <a:t>http://voices.yahoo.com/5-easy-tricks-stop-bad-behavior-quickly-8686669.html?cat=</a:t>
            </a:r>
            <a:r>
              <a:rPr lang="en-US" dirty="0" smtClean="0">
                <a:hlinkClick r:id="rId6"/>
              </a:rPr>
              <a:t>25</a:t>
            </a:r>
            <a:endParaRPr lang="en-US" dirty="0" smtClean="0"/>
          </a:p>
          <a:p>
            <a:r>
              <a:rPr lang="en-US" dirty="0" smtClean="0"/>
              <a:t>Textbook 301-307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68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89" y="1027664"/>
            <a:ext cx="7587021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Think</a:t>
            </a:r>
            <a:r>
              <a:rPr lang="en-US" b="1" dirty="0" smtClean="0"/>
              <a:t>: </a:t>
            </a:r>
            <a:r>
              <a:rPr lang="en-US" dirty="0" smtClean="0"/>
              <a:t>What is Appropriate Classroom Behavior?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Students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Teachers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0116" y="2323652"/>
            <a:ext cx="3927328" cy="286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504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71951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Think</a:t>
            </a:r>
            <a:r>
              <a:rPr lang="en-US" b="1" dirty="0" smtClean="0"/>
              <a:t>: </a:t>
            </a:r>
            <a:r>
              <a:rPr lang="en-US" dirty="0" smtClean="0"/>
              <a:t>What is Inappropriate Classroom Behavior?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Students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Teachers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6939" y="2323652"/>
            <a:ext cx="4124503" cy="303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26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/>
              <a:t>Discussion</a:t>
            </a:r>
            <a:r>
              <a:rPr lang="en-US" dirty="0"/>
              <a:t>: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/>
          </a:p>
          <a:p>
            <a:r>
              <a:rPr lang="en-US" dirty="0" smtClean="0"/>
              <a:t>What is appropriate?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What is inappropriate?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18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663066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the Teacher Encourage Students to Be Productive?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Always be prepared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f </a:t>
            </a:r>
            <a:r>
              <a:rPr lang="en-US" dirty="0"/>
              <a:t>the teacher is not </a:t>
            </a:r>
            <a:r>
              <a:rPr lang="en-US" dirty="0" smtClean="0"/>
              <a:t>prepared, </a:t>
            </a:r>
            <a:r>
              <a:rPr lang="en-US" dirty="0"/>
              <a:t>it shows the students that preparation is not </a:t>
            </a:r>
            <a:r>
              <a:rPr lang="en-US" dirty="0" smtClean="0"/>
              <a:t>necessary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Avoid overexposure to material</a:t>
            </a:r>
          </a:p>
          <a:p>
            <a:pPr lvl="1"/>
            <a:r>
              <a:rPr lang="en-US" dirty="0" smtClean="0"/>
              <a:t>Students may become bored</a:t>
            </a:r>
          </a:p>
          <a:p>
            <a:pPr lvl="1"/>
            <a:endParaRPr lang="en-US" dirty="0"/>
          </a:p>
          <a:p>
            <a:r>
              <a:rPr lang="en-US" dirty="0" smtClean="0"/>
              <a:t>Expect the best behavior</a:t>
            </a:r>
          </a:p>
          <a:p>
            <a:pPr lvl="1"/>
            <a:r>
              <a:rPr lang="en-US" dirty="0" smtClean="0"/>
              <a:t>Positive reinforcement for good behavior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752270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Roleplay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 with organization</a:t>
            </a:r>
          </a:p>
          <a:p>
            <a:r>
              <a:rPr lang="en-US" dirty="0" smtClean="0"/>
              <a:t>Time management and direction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1125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62073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Can the Teacher Encourage Students to be Productive?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Remain calm at all times</a:t>
            </a:r>
          </a:p>
          <a:p>
            <a:pPr lvl="1"/>
            <a:r>
              <a:rPr lang="en-US" dirty="0" smtClean="0"/>
              <a:t>Students will pick up and often mimic emotion</a:t>
            </a:r>
          </a:p>
          <a:p>
            <a:endParaRPr lang="en-US" dirty="0" smtClean="0"/>
          </a:p>
          <a:p>
            <a:r>
              <a:rPr lang="en-US" dirty="0" smtClean="0"/>
              <a:t>Use humor in the classroom</a:t>
            </a:r>
          </a:p>
          <a:p>
            <a:endParaRPr lang="en-US" dirty="0"/>
          </a:p>
          <a:p>
            <a:r>
              <a:rPr lang="en-US" dirty="0" smtClean="0"/>
              <a:t>Give reminders of correct behavior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64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Learning Styles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345" t="20306" r="5306" b="5666"/>
          <a:stretch/>
        </p:blipFill>
        <p:spPr>
          <a:xfrm>
            <a:off x="655433" y="1701687"/>
            <a:ext cx="5282624" cy="358998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39556" y="1701688"/>
            <a:ext cx="2596444" cy="4130942"/>
          </a:xfrm>
        </p:spPr>
        <p:txBody>
          <a:bodyPr/>
          <a:lstStyle/>
          <a:p>
            <a:r>
              <a:rPr lang="en-US" dirty="0" smtClean="0"/>
              <a:t>Incorporation of mixed learning styles encourages participation from all students</a:t>
            </a:r>
          </a:p>
          <a:p>
            <a:endParaRPr lang="en-US" dirty="0" smtClean="0"/>
          </a:p>
          <a:p>
            <a:pPr marL="6858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79778" y="5489221"/>
            <a:ext cx="7341031" cy="98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Reinforce ideas in different ways, rather than simple repetition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467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Encouraging New Behaviors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5270" y="1778000"/>
            <a:ext cx="3429730" cy="405462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Reinforce behavior that is similar to ideal</a:t>
            </a:r>
          </a:p>
          <a:p>
            <a:r>
              <a:rPr lang="en-US" dirty="0" smtClean="0"/>
              <a:t>Move on by ceasing reinforcement of “close” behavior, while encouraging behavior that is closer to ideal</a:t>
            </a:r>
          </a:p>
          <a:p>
            <a:r>
              <a:rPr lang="en-US" dirty="0" smtClean="0"/>
              <a:t>Continuing gravitating towards perfect behavior</a:t>
            </a:r>
          </a:p>
          <a:p>
            <a:r>
              <a:rPr lang="en-US" dirty="0" smtClean="0"/>
              <a:t>End with </a:t>
            </a:r>
            <a:r>
              <a:rPr lang="en-US" b="1" dirty="0" smtClean="0"/>
              <a:t>only</a:t>
            </a:r>
            <a:r>
              <a:rPr lang="en-US" dirty="0" smtClean="0"/>
              <a:t> reinforcing entirely ideal behavior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0" y="2001331"/>
            <a:ext cx="3936270" cy="354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4544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183</TotalTime>
  <Words>516</Words>
  <Application>Microsoft Macintosh PowerPoint</Application>
  <PresentationFormat>On-screen Show (4:3)</PresentationFormat>
  <Paragraphs>121</Paragraphs>
  <Slides>15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Strategies for Encouraging Productive Behaviors  &amp;  Discouraging  Undesirable Behaviors</vt:lpstr>
      <vt:lpstr>Think: What is Appropriate Classroom Behavior?</vt:lpstr>
      <vt:lpstr>Think: What is Inappropriate Classroom Behavior? </vt:lpstr>
      <vt:lpstr>Discussion:</vt:lpstr>
      <vt:lpstr>How Can the Teacher Encourage Students to Be Productive?</vt:lpstr>
      <vt:lpstr>Roleplay</vt:lpstr>
      <vt:lpstr>How Can the Teacher Encourage Students to be Productive? (2)</vt:lpstr>
      <vt:lpstr>Learning Styles </vt:lpstr>
      <vt:lpstr>Encouraging New Behaviors </vt:lpstr>
      <vt:lpstr>How Can the Teacher Discourage Undesirable Behavior?</vt:lpstr>
      <vt:lpstr>Punishment </vt:lpstr>
      <vt:lpstr>Coach Carter—Video</vt:lpstr>
      <vt:lpstr>Harry Potter—Video </vt:lpstr>
      <vt:lpstr>Resources to Help Address Particularly Problematic Classroom Behavior</vt:lpstr>
      <vt:lpstr>Resources</vt:lpstr>
    </vt:vector>
  </TitlesOfParts>
  <Company>University of New Haven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Strategies for Encouraging Productive Behaviors &amp; Discouraging Undesirable Behaviors</dc:title>
  <dc:creator>Stacey Frizzell</dc:creator>
  <cp:lastModifiedBy>Stacey Frizzell</cp:lastModifiedBy>
  <cp:revision>36</cp:revision>
  <dcterms:created xsi:type="dcterms:W3CDTF">2013-10-06T19:11:37Z</dcterms:created>
  <dcterms:modified xsi:type="dcterms:W3CDTF">2013-10-13T20:02:13Z</dcterms:modified>
</cp:coreProperties>
</file>